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4"/>
  </p:notesMasterIdLst>
  <p:handoutMasterIdLst>
    <p:handoutMasterId r:id="rId55"/>
  </p:handoutMasterIdLst>
  <p:sldIdLst>
    <p:sldId id="256" r:id="rId3"/>
    <p:sldId id="257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328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91" autoAdjust="0"/>
    <p:restoredTop sz="94721" autoAdjust="0"/>
  </p:normalViewPr>
  <p:slideViewPr>
    <p:cSldViewPr snapToGrid="0" showGuides="1">
      <p:cViewPr>
        <p:scale>
          <a:sx n="30" d="100"/>
          <a:sy n="30" d="100"/>
        </p:scale>
        <p:origin x="-384" y="-9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5" d="100"/>
        <a:sy n="65" d="100"/>
      </p:scale>
      <p:origin x="0" y="18054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3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5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57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33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50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5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8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78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23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4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43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1" r:id="rId13"/>
    <p:sldLayoutId id="2147483692" r:id="rId14"/>
    <p:sldLayoutId id="2147483694" r:id="rId15"/>
    <p:sldLayoutId id="2147483695" r:id="rId16"/>
    <p:sldLayoutId id="2147483697" r:id="rId17"/>
    <p:sldLayoutId id="2147483698" r:id="rId18"/>
    <p:sldLayoutId id="2147483700" r:id="rId19"/>
    <p:sldLayoutId id="2147483701" r:id="rId20"/>
    <p:sldLayoutId id="2147483703" r:id="rId21"/>
    <p:sldLayoutId id="2147483704" r:id="rId2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coin is falls off the rearview mirror n a car moving with a </a:t>
            </a:r>
            <a:r>
              <a:rPr lang="en-US" b="1" u="sng" dirty="0"/>
              <a:t>constant acceleration. </a:t>
            </a:r>
            <a:r>
              <a:rPr lang="en-US" u="sng" dirty="0"/>
              <a:t> The coin hits the </a:t>
            </a:r>
            <a:r>
              <a:rPr lang="en-US" u="sng" dirty="0" smtClean="0"/>
              <a:t>floor</a:t>
            </a:r>
          </a:p>
          <a:p>
            <a:r>
              <a:rPr lang="en-US" u="sng" dirty="0" smtClean="0"/>
              <a:t>________________</a:t>
            </a:r>
            <a:endParaRPr lang="en-US" u="sng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735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A coin is falls off the rearview mirror n a car moving with a </a:t>
            </a:r>
            <a:r>
              <a:rPr lang="en-US" b="1" u="sng" dirty="0"/>
              <a:t>constant acceleration. </a:t>
            </a:r>
            <a:r>
              <a:rPr lang="en-US" u="sng" dirty="0"/>
              <a:t> The coin hits the </a:t>
            </a:r>
            <a:r>
              <a:rPr lang="en-US" u="sng" dirty="0" smtClean="0"/>
              <a:t>floor</a:t>
            </a:r>
            <a:endParaRPr lang="en-US" u="sng" dirty="0"/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Behind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80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18898" y="1873957"/>
            <a:ext cx="10468302" cy="2001892"/>
          </a:xfrm>
        </p:spPr>
        <p:txBody>
          <a:bodyPr/>
          <a:lstStyle/>
          <a:p>
            <a:r>
              <a:rPr lang="en-US" sz="3600" dirty="0"/>
              <a:t>How did Galileo slow the falling motion of objects enough to prove that heavy objects do not fall faster than lighter? </a:t>
            </a:r>
          </a:p>
          <a:p>
            <a:pPr marL="514350" indent="-514350">
              <a:buAutoNum type="alphaLcPeriod"/>
            </a:pPr>
            <a:r>
              <a:rPr lang="en-US" sz="3600" dirty="0"/>
              <a:t>H</a:t>
            </a:r>
            <a:r>
              <a:rPr lang="en-US" sz="4000" dirty="0"/>
              <a:t>e used inclined planes</a:t>
            </a:r>
          </a:p>
          <a:p>
            <a:pPr marL="514350" indent="-514350">
              <a:buAutoNum type="alphaLcPeriod"/>
            </a:pPr>
            <a:r>
              <a:rPr lang="en-US" sz="3600" dirty="0"/>
              <a:t>He used larger objects</a:t>
            </a:r>
          </a:p>
          <a:p>
            <a:pPr marL="514350" indent="-514350">
              <a:buAutoNum type="alphaLcPeriod"/>
            </a:pPr>
            <a:r>
              <a:rPr lang="en-US" sz="3600" dirty="0"/>
              <a:t>He used prisms to focus light waves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228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did Galileo slow the falling motion of objects enough to prove that heavy objects do not fall faster than lighter? 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H</a:t>
            </a:r>
            <a:r>
              <a:rPr lang="en-US" sz="3600" b="1" u="sng" dirty="0" smtClean="0">
                <a:solidFill>
                  <a:srgbClr val="FF0000"/>
                </a:solidFill>
              </a:rPr>
              <a:t>e used inclined planes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used larger objects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used prisms to focus light waves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11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509493" cy="29818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When the acceleration of gravity is the only factor affecting a falling object, it is said to be </a:t>
            </a:r>
            <a:endParaRPr lang="en-US" dirty="0" smtClean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 smtClean="0"/>
              <a:t>At terminal velocity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 smtClean="0"/>
              <a:t>In free fall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falling all the time- traveling in circles around the earth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5724" y="5715000"/>
            <a:ext cx="10972800" cy="1143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When the acceleration of gravity is the only factor affecting a falling object, it is said to be </a:t>
            </a:r>
          </a:p>
          <a:p>
            <a:pPr marL="514350" indent="-514350">
              <a:buAutoNum type="alphaLcPeriod"/>
            </a:pPr>
            <a:r>
              <a:rPr lang="en-US" dirty="0"/>
              <a:t>At terminal velocity</a:t>
            </a:r>
          </a:p>
          <a:p>
            <a:pPr marL="514350" indent="-514350">
              <a:buAutoNum type="alphaLcPeriod"/>
            </a:pPr>
            <a:r>
              <a:rPr lang="en-US" sz="4000" b="1" u="sng" dirty="0">
                <a:solidFill>
                  <a:srgbClr val="FF0000"/>
                </a:solidFill>
              </a:rPr>
              <a:t>In free fall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falling all the time- traveling in circles around the earth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a freely falling object were somehow equipped with a speedometer on the moon where the acceleration due to gravity is 1.6 m/s/s, its speed reading would increase each second </a:t>
            </a:r>
            <a:r>
              <a:rPr lang="en-US" dirty="0" smtClean="0"/>
              <a:t>by__________</a:t>
            </a:r>
          </a:p>
          <a:p>
            <a:pPr marL="514350" indent="-514350">
              <a:buAutoNum type="alphaLcPeriod"/>
            </a:pPr>
            <a:r>
              <a:rPr lang="en-US" dirty="0" smtClean="0"/>
              <a:t>1.6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10 m/s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945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a freely falling object were somehow equipped with a speedometer on the moon where the acceleration due to gravity is 1.6 m/s/s, its speed reading would increase each second by__________</a:t>
            </a:r>
          </a:p>
          <a:p>
            <a:pPr marL="514350" indent="-514350" algn="ctr">
              <a:buAutoNum type="alphaLcPeriod"/>
            </a:pPr>
            <a:r>
              <a:rPr lang="en-US" sz="4000" b="1" u="sng" dirty="0">
                <a:solidFill>
                  <a:srgbClr val="FF0000"/>
                </a:solidFill>
              </a:rPr>
              <a:t>1.6 m/s</a:t>
            </a:r>
          </a:p>
          <a:p>
            <a:pPr marL="514350" indent="-514350" algn="ctr">
              <a:buAutoNum type="alphaLcPeriod"/>
            </a:pPr>
            <a:r>
              <a:rPr lang="en-US" dirty="0"/>
              <a:t>10 m/s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2759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Two seconds after starting from rest, an object falling freely will have a speed </a:t>
            </a:r>
            <a:r>
              <a:rPr lang="en-US" dirty="0" smtClean="0"/>
              <a:t>of</a:t>
            </a:r>
          </a:p>
          <a:p>
            <a:pPr marL="514350" indent="-514350">
              <a:buAutoNum type="alphaLcPeriod"/>
            </a:pPr>
            <a:r>
              <a:rPr lang="en-US" dirty="0" smtClean="0"/>
              <a:t>50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2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100 m/s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2662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/>
              <a:t>Two seconds after starting from rest, an object falling freely will have a speed of</a:t>
            </a:r>
          </a:p>
          <a:p>
            <a:pPr marL="514350" indent="-514350">
              <a:buAutoNum type="alphaLcPeriod"/>
            </a:pPr>
            <a:r>
              <a:rPr lang="en-US" sz="3600" dirty="0"/>
              <a:t>50 m/s</a:t>
            </a:r>
          </a:p>
          <a:p>
            <a:pPr marL="514350" indent="-514350">
              <a:buAutoNum type="alphaLcPeriod"/>
            </a:pPr>
            <a:r>
              <a:rPr lang="en-US" sz="4400" b="1" u="sng" dirty="0">
                <a:solidFill>
                  <a:srgbClr val="FF0000"/>
                </a:solidFill>
              </a:rPr>
              <a:t>2 m/s</a:t>
            </a:r>
          </a:p>
          <a:p>
            <a:pPr marL="514350" indent="-514350">
              <a:buAutoNum type="alphaLcPeriod"/>
            </a:pPr>
            <a:r>
              <a:rPr lang="en-US" sz="3600" dirty="0"/>
              <a:t>100 m/s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008993" y="468923"/>
            <a:ext cx="10941269" cy="5181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Which of these is not correctly matched?</a:t>
            </a:r>
          </a:p>
          <a:p>
            <a:pPr>
              <a:lnSpc>
                <a:spcPct val="150000"/>
              </a:lnSpc>
            </a:pPr>
            <a:r>
              <a:rPr lang="en-US" dirty="0"/>
              <a:t>a. Copernicus- was the first to describe a heliocentric universe.</a:t>
            </a:r>
          </a:p>
          <a:p>
            <a:pPr>
              <a:lnSpc>
                <a:spcPct val="150000"/>
              </a:lnSpc>
            </a:pPr>
            <a:r>
              <a:rPr lang="en-US" dirty="0"/>
              <a:t>b. Archimedes- described the motion of heavy objects falling faster than lighter ones</a:t>
            </a:r>
          </a:p>
          <a:p>
            <a:pPr>
              <a:lnSpc>
                <a:spcPct val="150000"/>
              </a:lnSpc>
            </a:pPr>
            <a:r>
              <a:rPr lang="en-US" dirty="0"/>
              <a:t>c. Newton developed the theory of universal gravitation and  was the 1</a:t>
            </a:r>
            <a:r>
              <a:rPr lang="en-US" baseline="30000" dirty="0"/>
              <a:t>st</a:t>
            </a:r>
            <a:r>
              <a:rPr lang="en-US" dirty="0"/>
              <a:t> to describe inertia.</a:t>
            </a:r>
          </a:p>
          <a:p>
            <a:pPr>
              <a:lnSpc>
                <a:spcPct val="150000"/>
              </a:lnSpc>
            </a:pPr>
            <a:r>
              <a:rPr lang="en-US" dirty="0"/>
              <a:t>d. Galileo-  was the first person to describe the concept of inertia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4289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a car increases its velocity from zero to 600 km/h in 10 seconds</a:t>
            </a:r>
            <a:r>
              <a:rPr lang="en-US" dirty="0" smtClean="0"/>
              <a:t>,</a:t>
            </a:r>
          </a:p>
          <a:p>
            <a:pPr marL="514350" indent="-514350">
              <a:buAutoNum type="alphaLcPeriod"/>
            </a:pPr>
            <a:r>
              <a:rPr lang="en-US" dirty="0" smtClean="0"/>
              <a:t>its</a:t>
            </a:r>
            <a:r>
              <a:rPr lang="en-US" sz="2800" dirty="0" smtClean="0"/>
              <a:t> </a:t>
            </a:r>
            <a:r>
              <a:rPr lang="en-US" dirty="0"/>
              <a:t>acceleration is  </a:t>
            </a:r>
            <a:r>
              <a:rPr lang="en-US" dirty="0" smtClean="0"/>
              <a:t>60 </a:t>
            </a:r>
            <a:r>
              <a:rPr lang="en-US" dirty="0"/>
              <a:t>km/h/s </a:t>
            </a:r>
            <a:endParaRPr lang="en-US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 its acceleration is  -60 km/h/s </a:t>
            </a:r>
            <a:endParaRPr lang="en-US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 its acceleration is  </a:t>
            </a:r>
            <a:r>
              <a:rPr lang="en-US" dirty="0" smtClean="0"/>
              <a:t>10 m/s/s </a:t>
            </a:r>
            <a:endParaRPr lang="en-US" dirty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8786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88520" y="2144111"/>
            <a:ext cx="8885530" cy="2992980"/>
          </a:xfrm>
        </p:spPr>
        <p:txBody>
          <a:bodyPr/>
          <a:lstStyle/>
          <a:p>
            <a:r>
              <a:rPr lang="en-US" sz="4000" dirty="0" smtClean="0"/>
              <a:t> </a:t>
            </a:r>
            <a:r>
              <a:rPr lang="en-US" sz="4000" dirty="0"/>
              <a:t>If a car increases its velocity from zero to 600 km/h in 10 seconds,</a:t>
            </a:r>
          </a:p>
          <a:p>
            <a:pPr marL="514350" indent="-514350">
              <a:buAutoNum type="alphaLcPeriod"/>
            </a:pPr>
            <a:r>
              <a:rPr lang="en-US" sz="4000" b="1" u="sng" dirty="0">
                <a:solidFill>
                  <a:srgbClr val="FF0000"/>
                </a:solidFill>
              </a:rPr>
              <a:t>its</a:t>
            </a:r>
            <a:r>
              <a:rPr lang="en-US" sz="3600" b="1" u="sng" dirty="0">
                <a:solidFill>
                  <a:srgbClr val="FF0000"/>
                </a:solidFill>
              </a:rPr>
              <a:t> </a:t>
            </a:r>
            <a:r>
              <a:rPr lang="en-US" sz="4000" b="1" u="sng" dirty="0">
                <a:solidFill>
                  <a:srgbClr val="FF0000"/>
                </a:solidFill>
              </a:rPr>
              <a:t>acceleration is  60 km/h/s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sz="4000" dirty="0"/>
              <a:t> its acceleration is  -60 km/h/s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sz="4000" dirty="0"/>
              <a:t> its acceleration is  10 m/s/s </a:t>
            </a:r>
          </a:p>
          <a:p>
            <a:endParaRPr lang="en-US" sz="4000" dirty="0"/>
          </a:p>
          <a:p>
            <a:pPr marL="514350" indent="-514350">
              <a:buFont typeface="Arial" panose="020B0604020202020204" pitchFamily="34" charset="0"/>
              <a:buAutoNum type="alphaLcPeriod"/>
            </a:pPr>
            <a:endParaRPr lang="en-US" dirty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82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It takes 3 seconds for	a stone to fall to the bottom of a cliff. How tall is the cliff? 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10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About 45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About 70 m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82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It takes 3 seconds for	a stone to fall to the bottom of a cliff. How tall is the cliff? 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10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About 45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About 70 m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041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3368" cy="4743663"/>
          </a:xfrm>
        </p:spPr>
        <p:txBody>
          <a:bodyPr/>
          <a:lstStyle/>
          <a:p>
            <a:r>
              <a:rPr lang="en-US" sz="3600" dirty="0"/>
              <a:t>An object moves a distance of 30 meters. during each of the 10 meters sections it is traveling at 3 m/s. Its acceleration in meters per second per second is </a:t>
            </a:r>
            <a:r>
              <a:rPr lang="en-US" sz="3600" dirty="0" smtClean="0"/>
              <a:t>approximately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10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0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30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8"/>
            <a:ext cx="9399539" cy="3782066"/>
          </a:xfrm>
        </p:spPr>
        <p:txBody>
          <a:bodyPr/>
          <a:lstStyle/>
          <a:p>
            <a:r>
              <a:rPr lang="en-US" dirty="0"/>
              <a:t>An object moves a distance of 30 meters. during each of the 10 meters sections it is traveling at 3 m/s. Its acceleration in meters per second per second is approximately</a:t>
            </a:r>
          </a:p>
          <a:p>
            <a:pPr marL="742950" indent="-742950">
              <a:buAutoNum type="alphaLcPeriod"/>
            </a:pPr>
            <a:r>
              <a:rPr lang="en-US" dirty="0"/>
              <a:t>10</a:t>
            </a:r>
          </a:p>
          <a:p>
            <a:pPr marL="742950" indent="-7429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0</a:t>
            </a:r>
          </a:p>
          <a:p>
            <a:pPr marL="742950" indent="-742950">
              <a:buAutoNum type="alphaLcPeriod"/>
            </a:pPr>
            <a:r>
              <a:rPr lang="en-US" dirty="0"/>
              <a:t>30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8883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5"/>
            <a:ext cx="9480389" cy="3731412"/>
          </a:xfrm>
        </p:spPr>
        <p:txBody>
          <a:bodyPr/>
          <a:lstStyle/>
          <a:p>
            <a:r>
              <a:rPr lang="en-US" dirty="0"/>
              <a:t>The moon has 1/6 the mass of the earth, which gives it an acceleration due to gravity of  1/6th that of earth. Its g = 1.6 m/s/s. If a freely falling object fell for 10 seconds, it will have a velocity of </a:t>
            </a:r>
            <a:r>
              <a:rPr lang="en-US" dirty="0" smtClean="0"/>
              <a:t>___</a:t>
            </a:r>
          </a:p>
          <a:p>
            <a:pPr marL="514350" indent="-514350">
              <a:buAutoNum type="alphaLcPeriod"/>
            </a:pPr>
            <a:r>
              <a:rPr lang="en-US" dirty="0" smtClean="0"/>
              <a:t>10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16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6 m/s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0375" y="5654621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60338"/>
            <a:ext cx="9824804" cy="5231469"/>
          </a:xfrm>
        </p:spPr>
        <p:txBody>
          <a:bodyPr/>
          <a:lstStyle/>
          <a:p>
            <a:r>
              <a:rPr lang="en-US" dirty="0"/>
              <a:t>The moon has 1/6 the mass of the earth, which gives it an acceleration due to gravity of  1/6th that of earth. Its g = 1.6 m/s/s. If a freely falling object fell for 10 seconds, it will have a velocity of ___</a:t>
            </a:r>
          </a:p>
          <a:p>
            <a:pPr marL="514350" indent="-514350">
              <a:buAutoNum type="alphaLcPeriod"/>
            </a:pPr>
            <a:r>
              <a:rPr lang="en-US" dirty="0"/>
              <a:t>10 m/s</a:t>
            </a:r>
          </a:p>
          <a:p>
            <a:pPr marL="514350" indent="-5143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16 m/s</a:t>
            </a:r>
          </a:p>
          <a:p>
            <a:pPr marL="514350" indent="-514350">
              <a:buAutoNum type="alphaLcPeriod"/>
            </a:pPr>
            <a:r>
              <a:rPr lang="en-US" dirty="0"/>
              <a:t>6 m/s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4"/>
            <a:ext cx="9351838" cy="4503127"/>
          </a:xfrm>
        </p:spPr>
        <p:txBody>
          <a:bodyPr/>
          <a:lstStyle/>
          <a:p>
            <a:r>
              <a:rPr lang="en-US" dirty="0"/>
              <a:t>Which of the following does </a:t>
            </a:r>
            <a:r>
              <a:rPr lang="en-US" b="1" dirty="0"/>
              <a:t>NOT</a:t>
            </a:r>
            <a:r>
              <a:rPr lang="en-US" dirty="0"/>
              <a:t> describe an object with a rate of acceleration of </a:t>
            </a:r>
            <a:r>
              <a:rPr lang="en-US" dirty="0" smtClean="0"/>
              <a:t>9.8</a:t>
            </a:r>
          </a:p>
          <a:p>
            <a:pPr marL="514350" indent="-514350">
              <a:buAutoNum type="alphaLcPeriod"/>
            </a:pPr>
            <a:r>
              <a:rPr lang="en-US" dirty="0" smtClean="0"/>
              <a:t>When  </a:t>
            </a:r>
            <a:r>
              <a:rPr lang="en-US" dirty="0"/>
              <a:t>you drop an object (in the absence of air resistance) </a:t>
            </a:r>
            <a:endParaRPr lang="en-US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If you throw an object downwards, its acceleration (in the absence of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100 km above Mount Everest</a:t>
            </a:r>
          </a:p>
          <a:p>
            <a:pPr marL="514350" indent="-514350">
              <a:buAutoNum type="alphaLcPeriod"/>
            </a:pPr>
            <a:endParaRPr lang="en-US" b="1" dirty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429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8885530" cy="3454788"/>
          </a:xfrm>
        </p:spPr>
        <p:txBody>
          <a:bodyPr/>
          <a:lstStyle/>
          <a:p>
            <a:r>
              <a:rPr lang="en-US" dirty="0"/>
              <a:t>Which of the following does </a:t>
            </a:r>
            <a:r>
              <a:rPr lang="en-US" b="1" dirty="0"/>
              <a:t>NOT</a:t>
            </a:r>
            <a:r>
              <a:rPr lang="en-US" dirty="0"/>
              <a:t> describe an object with a rate of acceleration of 9.8</a:t>
            </a:r>
          </a:p>
          <a:p>
            <a:pPr marL="514350" indent="-514350">
              <a:buAutoNum type="alphaLcPeriod"/>
            </a:pPr>
            <a:r>
              <a:rPr lang="en-US" dirty="0"/>
              <a:t>When  you drop an object (in the absence of air resistance)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If you throw an object downwards, its acceleration (in the absence of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100 km above Mount Everest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94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87366" y="662152"/>
            <a:ext cx="10468303" cy="476118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Which of these is not correctly matched?</a:t>
            </a:r>
          </a:p>
          <a:p>
            <a:pPr>
              <a:lnSpc>
                <a:spcPct val="150000"/>
              </a:lnSpc>
            </a:pPr>
            <a:r>
              <a:rPr lang="en-US" dirty="0"/>
              <a:t>a. Copernicus- </a:t>
            </a:r>
            <a:r>
              <a:rPr lang="en-US" dirty="0" smtClean="0"/>
              <a:t>describe </a:t>
            </a:r>
            <a:r>
              <a:rPr lang="en-US" dirty="0"/>
              <a:t>a heliocentric universe.</a:t>
            </a:r>
          </a:p>
          <a:p>
            <a:pPr>
              <a:lnSpc>
                <a:spcPct val="150000"/>
              </a:lnSpc>
            </a:pPr>
            <a:r>
              <a:rPr lang="en-US" dirty="0"/>
              <a:t>b. Archimedes-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c</a:t>
            </a:r>
            <a:r>
              <a:rPr lang="en-US" b="1" u="sng" dirty="0">
                <a:solidFill>
                  <a:srgbClr val="FF0000"/>
                </a:solidFill>
              </a:rPr>
              <a:t>. Newton developed the theory of universal gravitation and </a:t>
            </a:r>
            <a:r>
              <a:rPr lang="en-US" b="1" u="sng" dirty="0" smtClean="0">
                <a:solidFill>
                  <a:srgbClr val="FF0000"/>
                </a:solidFill>
              </a:rPr>
              <a:t> was the 1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st</a:t>
            </a:r>
            <a:r>
              <a:rPr lang="en-US" b="1" u="sng" dirty="0" smtClean="0">
                <a:solidFill>
                  <a:srgbClr val="FF0000"/>
                </a:solidFill>
              </a:rPr>
              <a:t> to describe inertia</a:t>
            </a:r>
            <a:r>
              <a:rPr lang="en-US" u="sng" dirty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dirty="0"/>
              <a:t>d. Galileo-  was the first person to describe </a:t>
            </a:r>
            <a:r>
              <a:rPr lang="en-US" dirty="0" smtClean="0"/>
              <a:t>inertia</a:t>
            </a:r>
            <a:r>
              <a:rPr lang="en-US" dirty="0"/>
              <a:t>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8069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3"/>
            <a:ext cx="9541024" cy="4286250"/>
          </a:xfrm>
        </p:spPr>
        <p:txBody>
          <a:bodyPr/>
          <a:lstStyle/>
          <a:p>
            <a:r>
              <a:rPr lang="en-US" dirty="0"/>
              <a:t>Disregarding air drag, why does a ball thrown upward a distance of 10 m take 2 seconds to return to the level from which you toss it? </a:t>
            </a:r>
            <a:endParaRPr lang="en-US" dirty="0" smtClean="0"/>
          </a:p>
          <a:p>
            <a:r>
              <a:rPr lang="en-US" dirty="0" smtClean="0"/>
              <a:t>a. It </a:t>
            </a:r>
            <a:r>
              <a:rPr lang="en-US" dirty="0"/>
              <a:t>rises 1 second, a distance of 10 m and another 10 m in the second it takes </a:t>
            </a:r>
            <a:r>
              <a:rPr lang="en-US" dirty="0" smtClean="0"/>
              <a:t>to fall</a:t>
            </a:r>
          </a:p>
          <a:p>
            <a:r>
              <a:rPr lang="en-US" dirty="0" smtClean="0"/>
              <a:t>b. The </a:t>
            </a:r>
            <a:r>
              <a:rPr lang="en-US" dirty="0"/>
              <a:t>distance falling is faster  than the time it takes to </a:t>
            </a:r>
            <a:r>
              <a:rPr lang="en-US" dirty="0" smtClean="0"/>
              <a:t>rise </a:t>
            </a:r>
            <a:r>
              <a:rPr lang="en-US" dirty="0"/>
              <a:t>the same distance</a:t>
            </a:r>
          </a:p>
          <a:p>
            <a:r>
              <a:rPr lang="en-US" dirty="0" smtClean="0"/>
              <a:t>c. </a:t>
            </a:r>
            <a:r>
              <a:rPr lang="en-US" dirty="0"/>
              <a:t>the acceleration of gravity is 9.8 m/s</a:t>
            </a:r>
            <a:r>
              <a:rPr lang="en-US" baseline="30000" dirty="0"/>
              <a:t>2</a:t>
            </a:r>
          </a:p>
          <a:p>
            <a:r>
              <a:rPr lang="en-US" dirty="0" smtClean="0"/>
              <a:t>d. It </a:t>
            </a:r>
            <a:r>
              <a:rPr lang="en-US" dirty="0"/>
              <a:t>doesn't take 2 seconds, it only takes 1 second to go up 10 meters and then fall back to earth.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476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Disregarding air drag, why does a ball thrown upward a distance of 10 m take 2 seconds to return to the level from which you toss it? </a:t>
            </a:r>
          </a:p>
          <a:p>
            <a:r>
              <a:rPr lang="en-US" sz="3600" b="1" u="sng" dirty="0">
                <a:solidFill>
                  <a:srgbClr val="FF0000"/>
                </a:solidFill>
              </a:rPr>
              <a:t>a. It rises 1 second, a distance of 10 m and another 10 m in the second it takes to fall</a:t>
            </a:r>
          </a:p>
          <a:p>
            <a:r>
              <a:rPr lang="en-US" dirty="0"/>
              <a:t>b. The distance falling is faster  than the time it takes to rise the same distance</a:t>
            </a:r>
          </a:p>
          <a:p>
            <a:r>
              <a:rPr lang="en-US" dirty="0"/>
              <a:t>c. the acceleration of gravity is 9.8 m/s</a:t>
            </a:r>
            <a:r>
              <a:rPr lang="en-US" baseline="30000" dirty="0"/>
              <a:t>2</a:t>
            </a:r>
          </a:p>
          <a:p>
            <a:r>
              <a:rPr lang="en-US" dirty="0"/>
              <a:t>d. It doesn't take 2 seconds, it only takes 1 second to go up 10 meters and then fall back to earth.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7352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509493" cy="2912236"/>
          </a:xfrm>
        </p:spPr>
        <p:txBody>
          <a:bodyPr/>
          <a:lstStyle/>
          <a:p>
            <a:r>
              <a:rPr lang="en-US" dirty="0"/>
              <a:t>When a rock thrown straight upwards gets to the exact top of its path, </a:t>
            </a:r>
            <a:r>
              <a:rPr lang="en-US" dirty="0" smtClean="0"/>
              <a:t>its</a:t>
            </a:r>
          </a:p>
          <a:p>
            <a:r>
              <a:rPr lang="en-US" dirty="0" smtClean="0"/>
              <a:t>a. </a:t>
            </a:r>
            <a:r>
              <a:rPr lang="en-US" dirty="0"/>
              <a:t>velocity is about 10 m/s and its acceleration is zero.</a:t>
            </a:r>
          </a:p>
          <a:p>
            <a:r>
              <a:rPr lang="en-US" dirty="0" smtClean="0"/>
              <a:t>b. </a:t>
            </a:r>
            <a:r>
              <a:rPr lang="en-US" dirty="0"/>
              <a:t>velocity is zero and its acceleration is zero.</a:t>
            </a:r>
          </a:p>
          <a:p>
            <a:r>
              <a:rPr lang="en-US" dirty="0" smtClean="0"/>
              <a:t>c. </a:t>
            </a:r>
            <a:r>
              <a:rPr lang="en-US" dirty="0"/>
              <a:t>velocity is zero and its acceleration is about 10 meters per second per second.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007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919397" cy="3031787"/>
          </a:xfrm>
        </p:spPr>
        <p:txBody>
          <a:bodyPr/>
          <a:lstStyle/>
          <a:p>
            <a:r>
              <a:rPr lang="en-US" sz="3600" dirty="0"/>
              <a:t>When a rock thrown straight upwards gets to the exact top of its path, its</a:t>
            </a:r>
          </a:p>
          <a:p>
            <a:r>
              <a:rPr lang="en-US" sz="3600" dirty="0"/>
              <a:t>a. velocity is about 10 m/s and its acceleration is zero.</a:t>
            </a:r>
          </a:p>
          <a:p>
            <a:r>
              <a:rPr lang="en-US" sz="3600" dirty="0"/>
              <a:t>b. velocity is zero and its acceleration is zero.</a:t>
            </a:r>
          </a:p>
          <a:p>
            <a:r>
              <a:rPr lang="en-US" sz="3600" dirty="0"/>
              <a:t>c. </a:t>
            </a:r>
            <a:r>
              <a:rPr lang="en-US" sz="4000" b="1" u="sng" dirty="0">
                <a:solidFill>
                  <a:srgbClr val="FF0000"/>
                </a:solidFill>
              </a:rPr>
              <a:t>velocity is zero and its acceleration is about 10 meters per second per second.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9541024" cy="3612443"/>
          </a:xfrm>
        </p:spPr>
        <p:txBody>
          <a:bodyPr/>
          <a:lstStyle/>
          <a:p>
            <a:r>
              <a:rPr lang="en-US" dirty="0"/>
              <a:t>At what point is the acceleration on a bullet fired off a cliff 9.8 m/s</a:t>
            </a:r>
            <a:r>
              <a:rPr lang="en-US" baseline="30000" dirty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a. </a:t>
            </a:r>
            <a:r>
              <a:rPr lang="en-US" dirty="0"/>
              <a:t>depends on the height of the cliff it is fired off of</a:t>
            </a:r>
          </a:p>
          <a:p>
            <a:r>
              <a:rPr lang="en-US" dirty="0" smtClean="0"/>
              <a:t>b. </a:t>
            </a:r>
            <a:r>
              <a:rPr lang="en-US" dirty="0"/>
              <a:t>When it is fired straight up (neglecting air resistance). </a:t>
            </a:r>
          </a:p>
          <a:p>
            <a:r>
              <a:rPr lang="en-US" dirty="0" smtClean="0"/>
              <a:t>c. </a:t>
            </a:r>
            <a:r>
              <a:rPr lang="en-US" dirty="0"/>
              <a:t>When it is fired straight down (neglecting air resistance)</a:t>
            </a:r>
          </a:p>
          <a:p>
            <a:r>
              <a:rPr lang="en-US" dirty="0"/>
              <a:t>d</a:t>
            </a:r>
            <a:r>
              <a:rPr lang="en-US" dirty="0" smtClean="0"/>
              <a:t>. It </a:t>
            </a:r>
            <a:r>
              <a:rPr lang="en-US" dirty="0"/>
              <a:t>doesn't matter if the bullet is fired upward or downward, the acceleration of gravity is roughly the same on earth.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0414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At what point is the acceleration on a bullet fired off a cliff 9.8 m/s</a:t>
            </a:r>
            <a:r>
              <a:rPr lang="en-US" baseline="30000" dirty="0"/>
              <a:t>2</a:t>
            </a:r>
            <a:r>
              <a:rPr lang="en-US" dirty="0"/>
              <a:t>?</a:t>
            </a:r>
          </a:p>
          <a:p>
            <a:r>
              <a:rPr lang="en-US" dirty="0"/>
              <a:t>a. depends on the height of the cliff it is fired off of</a:t>
            </a:r>
          </a:p>
          <a:p>
            <a:r>
              <a:rPr lang="en-US" dirty="0"/>
              <a:t>b. When it is fired straight up (neglecting air resistance). </a:t>
            </a:r>
          </a:p>
          <a:p>
            <a:r>
              <a:rPr lang="en-US" dirty="0"/>
              <a:t>c. When it is fired straight down (neglecting air resistance)</a:t>
            </a:r>
          </a:p>
          <a:p>
            <a:r>
              <a:rPr lang="en-US" sz="3600" b="1" u="sng" dirty="0">
                <a:solidFill>
                  <a:srgbClr val="FF0000"/>
                </a:solidFill>
              </a:rPr>
              <a:t>d. It doesn't matter if the bullet is fired upward or downward, the acceleration of gravity is roughly the same on earth</a:t>
            </a:r>
            <a:r>
              <a:rPr lang="en-US" b="1" u="sng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945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8885530" cy="2862166"/>
          </a:xfrm>
        </p:spPr>
        <p:txBody>
          <a:bodyPr/>
          <a:lstStyle/>
          <a:p>
            <a:r>
              <a:rPr lang="en-US" dirty="0"/>
              <a:t>One arrow is dropped into a river and at the same time another is shot </a:t>
            </a:r>
            <a:r>
              <a:rPr lang="en-US" dirty="0" smtClean="0"/>
              <a:t>straight </a:t>
            </a:r>
            <a:r>
              <a:rPr lang="en-US" dirty="0"/>
              <a:t>. Neglecting air resistance, the acceleration just before striking the </a:t>
            </a:r>
            <a:r>
              <a:rPr lang="en-US" dirty="0" smtClean="0"/>
              <a:t>water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greater for the dropped arrow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the same for both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greater for the fired bullet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31631"/>
            <a:ext cx="8885530" cy="2844218"/>
          </a:xfrm>
        </p:spPr>
        <p:txBody>
          <a:bodyPr/>
          <a:lstStyle/>
          <a:p>
            <a:r>
              <a:rPr lang="en-US" dirty="0"/>
              <a:t>One arrow is dropped into a river and at the same time another is shot straight . Neglecting air resistance, the acceleration just before striking the water</a:t>
            </a:r>
          </a:p>
          <a:p>
            <a:pPr marL="514350" indent="-514350">
              <a:buAutoNum type="alphaLcPeriod"/>
            </a:pPr>
            <a:r>
              <a:rPr lang="en-US" dirty="0"/>
              <a:t>Is greater for the dropped arrow</a:t>
            </a:r>
          </a:p>
          <a:p>
            <a:pPr marL="514350" indent="-5143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Is the same for both</a:t>
            </a:r>
          </a:p>
          <a:p>
            <a:pPr marL="514350" indent="-514350">
              <a:buAutoNum type="alphaLcPeriod"/>
            </a:pPr>
            <a:r>
              <a:rPr lang="en-US" dirty="0"/>
              <a:t>Is greater for the fired bullet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419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Explain that when one ball  is thrown straight up and another ball straight down at the same initial speed, they will both hit with the same </a:t>
            </a:r>
            <a:r>
              <a:rPr lang="en-US" b="1" u="sng" dirty="0"/>
              <a:t>speed.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Explain that when one ball  is thrown straight up and another ball straight down at the same initial speed, they will both hit with the same </a:t>
            </a:r>
            <a:r>
              <a:rPr lang="en-US" b="1" u="sng" dirty="0"/>
              <a:t>speed</a:t>
            </a:r>
            <a:r>
              <a:rPr lang="en-US" b="1" u="sng" dirty="0" smtClean="0"/>
              <a:t>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It would not get there at the same time, but the speed would be the same.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8069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6"/>
            <a:ext cx="9604087" cy="323407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/>
              <a:t>What does inertia NOT cause?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 car does not move on ice, it only spins its tires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 car that can not stop on ice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An apple falls from a tree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Head injuries are caused when you come to a sudden stop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6538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8885530" cy="3171009"/>
          </a:xfrm>
        </p:spPr>
        <p:txBody>
          <a:bodyPr/>
          <a:lstStyle/>
          <a:p>
            <a:r>
              <a:rPr lang="en-US" dirty="0"/>
              <a:t>What is the time a ball is in the air if shot 500 meters upward, then falls the same distance to Earth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smtClean="0"/>
              <a:t>20 sec</a:t>
            </a:r>
          </a:p>
          <a:p>
            <a:pPr marL="514350" indent="-514350">
              <a:buAutoNum type="alphaLcPeriod"/>
            </a:pPr>
            <a:r>
              <a:rPr lang="en-US" dirty="0" smtClean="0"/>
              <a:t>5 sec</a:t>
            </a:r>
          </a:p>
          <a:p>
            <a:pPr marL="514350" indent="-514350">
              <a:buAutoNum type="alphaLcPeriod"/>
            </a:pPr>
            <a:r>
              <a:rPr lang="en-US" dirty="0" smtClean="0"/>
              <a:t>About 20 sec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00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52248"/>
            <a:ext cx="8885530" cy="5517931"/>
          </a:xfrm>
        </p:spPr>
        <p:txBody>
          <a:bodyPr/>
          <a:lstStyle/>
          <a:p>
            <a:r>
              <a:rPr lang="en-US" dirty="0"/>
              <a:t>What is the time a ball is in the air if shot 500 meters upward, then falls the same distance to Earth?</a:t>
            </a:r>
          </a:p>
          <a:p>
            <a:pPr marL="514350" indent="-514350">
              <a:buAutoNum type="alphaLcPeriod"/>
            </a:pPr>
            <a:r>
              <a:rPr lang="en-US" dirty="0"/>
              <a:t>20 sec</a:t>
            </a:r>
          </a:p>
          <a:p>
            <a:pPr marL="514350" indent="-514350">
              <a:buAutoNum type="alphaLcPeriod"/>
            </a:pPr>
            <a:r>
              <a:rPr lang="en-US" dirty="0"/>
              <a:t>5 sec</a:t>
            </a:r>
          </a:p>
          <a:p>
            <a:pPr marL="514350" indent="-5143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About 20 </a:t>
            </a:r>
            <a:r>
              <a:rPr lang="en-US" b="1" u="sng" dirty="0" smtClean="0">
                <a:solidFill>
                  <a:srgbClr val="FF0000"/>
                </a:solidFill>
              </a:rPr>
              <a:t>sec</a:t>
            </a:r>
          </a:p>
          <a:p>
            <a:pPr marL="514350" indent="-514350">
              <a:buAutoNum type="alphaLcPeriod"/>
            </a:pP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26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If an object has inertia,  it will</a:t>
            </a:r>
          </a:p>
          <a:p>
            <a:pPr marL="514350" indent="-514350">
              <a:buAutoNum type="alphaLcPeriod"/>
            </a:pPr>
            <a:r>
              <a:rPr lang="en-US" b="1" dirty="0"/>
              <a:t>Slow and eventually stop due to friction</a:t>
            </a:r>
          </a:p>
          <a:p>
            <a:pPr marL="514350" indent="-514350">
              <a:buAutoNum type="alphaLcPeriod"/>
            </a:pPr>
            <a:r>
              <a:rPr lang="en-US" b="1" dirty="0"/>
              <a:t>Continue moving in a straight line with the same velocity</a:t>
            </a:r>
          </a:p>
          <a:p>
            <a:pPr marL="514350" indent="-514350">
              <a:buAutoNum type="alphaLcPeriod"/>
            </a:pPr>
            <a:r>
              <a:rPr lang="en-US" b="1" dirty="0"/>
              <a:t>If moving, will continue with the same acceleration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6538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9351838" cy="2824167"/>
          </a:xfrm>
        </p:spPr>
        <p:txBody>
          <a:bodyPr/>
          <a:lstStyle/>
          <a:p>
            <a:r>
              <a:rPr lang="en-US" b="1" dirty="0"/>
              <a:t>If an object has inertia,  it will</a:t>
            </a:r>
          </a:p>
          <a:p>
            <a:pPr marL="514350" indent="-514350">
              <a:buAutoNum type="alphaLcPeriod"/>
            </a:pPr>
            <a:r>
              <a:rPr lang="en-US" b="1" dirty="0"/>
              <a:t>Slow and eventually stop due to friction</a:t>
            </a:r>
          </a:p>
          <a:p>
            <a:pPr marL="514350" indent="-5143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Continue moving in a straight line with the same velocity</a:t>
            </a:r>
          </a:p>
          <a:p>
            <a:pPr marL="514350" indent="-514350">
              <a:buAutoNum type="alphaLcPeriod"/>
            </a:pPr>
            <a:r>
              <a:rPr lang="en-US" b="1" dirty="0"/>
              <a:t>If moving, will continue with the same acceleration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821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8941935" cy="3107946"/>
          </a:xfrm>
        </p:spPr>
        <p:txBody>
          <a:bodyPr/>
          <a:lstStyle/>
          <a:p>
            <a:pPr algn="ctr"/>
            <a:r>
              <a:rPr lang="en-US" dirty="0" smtClean="0"/>
              <a:t>If I am trying to determine the velocity of something in free fall , I would use the formula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V = d/t 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V = </a:t>
            </a:r>
            <a:r>
              <a:rPr lang="en-US" dirty="0" err="1" smtClean="0"/>
              <a:t>gt</a:t>
            </a:r>
            <a:endParaRPr lang="en-US" dirty="0" smtClean="0"/>
          </a:p>
          <a:p>
            <a:pPr marL="514350" indent="-514350" algn="ctr">
              <a:buAutoNum type="alphaLcPeriod"/>
            </a:pPr>
            <a:r>
              <a:rPr lang="en-US" dirty="0" smtClean="0"/>
              <a:t>D = vi t + ½ a t 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653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If I am trying to determine the velocity of something in free fall , I would use the formula</a:t>
            </a:r>
          </a:p>
          <a:p>
            <a:pPr marL="514350" indent="-514350" algn="ctr">
              <a:buAutoNum type="alphaLcPeriod"/>
            </a:pPr>
            <a:r>
              <a:rPr lang="en-US" dirty="0"/>
              <a:t>V = d/t </a:t>
            </a:r>
          </a:p>
          <a:p>
            <a:pPr marL="514350" indent="-514350" algn="ctr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V = </a:t>
            </a:r>
            <a:r>
              <a:rPr lang="en-US" b="1" u="sng" dirty="0" err="1">
                <a:solidFill>
                  <a:srgbClr val="FF0000"/>
                </a:solidFill>
              </a:rPr>
              <a:t>gt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indent="-514350" algn="ctr">
              <a:buAutoNum type="alphaLcPeriod"/>
            </a:pPr>
            <a:r>
              <a:rPr lang="en-US" dirty="0"/>
              <a:t>D = vi t + ½ a t </a:t>
            </a:r>
            <a:r>
              <a:rPr lang="en-US" baseline="30000" dirty="0"/>
              <a:t>2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5214"/>
            <a:ext cx="10350321" cy="4603531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 dirty="0" smtClean="0"/>
              <a:t>Before beginning to work out a problem you first need to :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 smtClean="0"/>
              <a:t>Make sure that all the similar measurements use the same units.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 smtClean="0"/>
              <a:t> draw an image that represents your problem.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 smtClean="0"/>
              <a:t>Both check units and draw an image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227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 dirty="0"/>
              <a:t>Before beginning to work out a problem you first need to :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/>
              <a:t>Make sure that all the similar measurements use the same units.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/>
              <a:t> draw an image that represents your problem.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check units and draw an image</a:t>
            </a:r>
          </a:p>
          <a:p>
            <a:pPr algn="ctr">
              <a:lnSpc>
                <a:spcPct val="150000"/>
              </a:lnSpc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476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785813"/>
            <a:ext cx="10303429" cy="4732118"/>
          </a:xfrm>
        </p:spPr>
        <p:txBody>
          <a:bodyPr/>
          <a:lstStyle/>
          <a:p>
            <a:pPr algn="ctr"/>
            <a:r>
              <a:rPr lang="en-US" dirty="0"/>
              <a:t>What is the displacement of a person who walks 5 km N, 3 km East, 8 km South, 4 Km W and 2 Km North?</a:t>
            </a:r>
          </a:p>
          <a:p>
            <a:pPr algn="ctr"/>
            <a:r>
              <a:rPr lang="en-US" i="1" dirty="0"/>
              <a:t>To be precise  you can use (a</a:t>
            </a:r>
            <a:r>
              <a:rPr lang="en-US" i="1" baseline="30000" dirty="0"/>
              <a:t>2</a:t>
            </a:r>
            <a:r>
              <a:rPr lang="en-US" i="1" dirty="0"/>
              <a:t> + b </a:t>
            </a:r>
            <a:r>
              <a:rPr lang="en-US" i="1" baseline="30000" dirty="0"/>
              <a:t>2</a:t>
            </a:r>
            <a:r>
              <a:rPr lang="en-US" i="1" dirty="0"/>
              <a:t> = c </a:t>
            </a:r>
            <a:r>
              <a:rPr lang="en-US" i="1" baseline="30000" dirty="0"/>
              <a:t>2</a:t>
            </a:r>
            <a:r>
              <a:rPr lang="en-US" i="1" dirty="0"/>
              <a:t>) for specific length Or use direction by adding all is same directions (N+S: E + W)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dirty="0"/>
              <a:t>1+ km NW</a:t>
            </a:r>
          </a:p>
          <a:p>
            <a:pPr marL="742950" indent="-742950" algn="ctr">
              <a:buAutoNum type="alphaLcPeriod"/>
            </a:pPr>
            <a:r>
              <a:rPr lang="en-US" dirty="0"/>
              <a:t>1+ km NE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dirty="0"/>
              <a:t>1+ km SE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dirty="0"/>
              <a:t>1+ km SW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10691446" cy="5275385"/>
          </a:xfrm>
        </p:spPr>
        <p:txBody>
          <a:bodyPr/>
          <a:lstStyle/>
          <a:p>
            <a:pPr algn="ctr"/>
            <a:r>
              <a:rPr lang="en-US" sz="3600" dirty="0"/>
              <a:t>What is the displacement of a person who walks 5 km N, 3 km East, 8 km South, 4 Km W and 2 Km North</a:t>
            </a:r>
            <a:r>
              <a:rPr lang="en-US" sz="3600" dirty="0" smtClean="0"/>
              <a:t>?</a:t>
            </a:r>
          </a:p>
          <a:p>
            <a:pPr algn="ctr"/>
            <a:r>
              <a:rPr lang="en-US" i="1" dirty="0" smtClean="0"/>
              <a:t>To be precise  you can use (a</a:t>
            </a:r>
            <a:r>
              <a:rPr lang="en-US" i="1" baseline="30000" dirty="0" smtClean="0"/>
              <a:t>2</a:t>
            </a:r>
            <a:r>
              <a:rPr lang="en-US" i="1" dirty="0" smtClean="0"/>
              <a:t> + b </a:t>
            </a:r>
            <a:r>
              <a:rPr lang="en-US" i="1" baseline="30000" dirty="0"/>
              <a:t>2</a:t>
            </a:r>
            <a:r>
              <a:rPr lang="en-US" i="1" dirty="0" smtClean="0"/>
              <a:t> = c </a:t>
            </a:r>
            <a:r>
              <a:rPr lang="en-US" i="1" baseline="30000" dirty="0"/>
              <a:t>2</a:t>
            </a:r>
            <a:r>
              <a:rPr lang="en-US" i="1" dirty="0" smtClean="0"/>
              <a:t>) for specific length Or use direction by adding all is same directions </a:t>
            </a:r>
            <a:r>
              <a:rPr lang="en-US" sz="3600" i="1" dirty="0" smtClean="0"/>
              <a:t>(N+S: E + W)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sz="3600" dirty="0"/>
              <a:t>1+ km </a:t>
            </a:r>
            <a:r>
              <a:rPr lang="en-US" sz="3600" dirty="0" smtClean="0"/>
              <a:t>NW</a:t>
            </a:r>
            <a:endParaRPr lang="en-US" sz="3600" dirty="0"/>
          </a:p>
          <a:p>
            <a:pPr marL="742950" indent="-742950" algn="ctr"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1+ km NE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sz="3600" dirty="0"/>
              <a:t>1+ km </a:t>
            </a:r>
            <a:r>
              <a:rPr lang="en-US" sz="3600" dirty="0" smtClean="0"/>
              <a:t>SE</a:t>
            </a:r>
            <a:endParaRPr lang="en-US" sz="3600" dirty="0"/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sz="3600" dirty="0"/>
              <a:t>1+ km </a:t>
            </a:r>
            <a:r>
              <a:rPr lang="en-US" sz="3600" dirty="0" smtClean="0"/>
              <a:t>SW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6184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/>
              <a:t>What does inertia NOT cause?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A car does not move on ice, it only spins its tires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A car that can not stop on ice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An apple falls from a tree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Head injuries are caused when you come to a sudden stop</a:t>
            </a:r>
            <a:endParaRPr lang="en-US" dirty="0"/>
          </a:p>
          <a:p>
            <a:pPr lvl="0">
              <a:lnSpc>
                <a:spcPct val="150000"/>
              </a:lnSpc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1131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9667149" cy="4548553"/>
          </a:xfrm>
        </p:spPr>
        <p:txBody>
          <a:bodyPr/>
          <a:lstStyle/>
          <a:p>
            <a:pPr algn="ctr"/>
            <a:r>
              <a:rPr lang="en-US" dirty="0"/>
              <a:t>What is the </a:t>
            </a:r>
            <a:r>
              <a:rPr lang="en-US" dirty="0" smtClean="0"/>
              <a:t>distance traveled  </a:t>
            </a:r>
            <a:r>
              <a:rPr lang="en-US" dirty="0"/>
              <a:t>of a person who walks 5 km N, 3 km East, 8 km South, 4 Km W and 2 Km North</a:t>
            </a:r>
            <a:r>
              <a:rPr lang="en-US" dirty="0" smtClean="0"/>
              <a:t>?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20 km NE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22 km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22 km SE</a:t>
            </a:r>
          </a:p>
          <a:p>
            <a:pPr algn="ctr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476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What is the distance traveled  of a person who walks 5 km N, 3 km East, 8 km South, 4 Km W and 2 Km North?</a:t>
            </a:r>
          </a:p>
          <a:p>
            <a:pPr marL="514350" indent="-514350" algn="ctr">
              <a:buAutoNum type="alphaLcPeriod"/>
            </a:pPr>
            <a:r>
              <a:rPr lang="en-US" dirty="0"/>
              <a:t>20 km NE</a:t>
            </a:r>
          </a:p>
          <a:p>
            <a:pPr marL="514350" indent="-514350" algn="ctr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22 km</a:t>
            </a:r>
          </a:p>
          <a:p>
            <a:pPr marL="514350" indent="-514350" algn="ctr">
              <a:buAutoNum type="alphaLcPeriod"/>
            </a:pPr>
            <a:r>
              <a:rPr lang="en-US" dirty="0"/>
              <a:t>22 km SE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428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An object is NOT in equilibrium when an object is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At rest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acceleration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moving with constant velocity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1131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An object is NOT in equilibrium when an object is</a:t>
            </a:r>
          </a:p>
          <a:p>
            <a:pPr marL="514350" indent="-514350">
              <a:buAutoNum type="alphaLcPeriod"/>
            </a:pPr>
            <a:r>
              <a:rPr lang="en-US" dirty="0"/>
              <a:t>At rest</a:t>
            </a:r>
          </a:p>
          <a:p>
            <a:pPr marL="514350" indent="-514350"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acceleration</a:t>
            </a:r>
            <a:endParaRPr lang="en-US" sz="3600" b="1" u="sng" dirty="0">
              <a:solidFill>
                <a:srgbClr val="FF0000"/>
              </a:solidFill>
            </a:endParaRPr>
          </a:p>
          <a:p>
            <a:pPr marL="514350" indent="-514350">
              <a:buAutoNum type="alphaLcPeriod"/>
            </a:pPr>
            <a:r>
              <a:rPr lang="en-US" dirty="0" smtClean="0"/>
              <a:t>moving </a:t>
            </a:r>
            <a:r>
              <a:rPr lang="en-US" dirty="0"/>
              <a:t>with constant velocity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47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If a 500 N man stands on 2 scales, with his weight evenly divided, the left scale will read _____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888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If a 500 N man stands on 2 scales, with his weight evenly divided, the left scale will read </a:t>
            </a:r>
            <a:r>
              <a:rPr lang="en-US" dirty="0" smtClean="0"/>
              <a:t>_____</a:t>
            </a:r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250 N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2758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2282</Words>
  <Application>Microsoft Office PowerPoint</Application>
  <PresentationFormat>Custom</PresentationFormat>
  <Paragraphs>327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PowerPoint Presentation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2014-10-30T01:58:51Z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